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5" r:id="rId8"/>
    <p:sldId id="264" r:id="rId9"/>
    <p:sldId id="263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Paola Gorgoni" initials="MPG" lastIdx="2" clrIdx="0">
    <p:extLst>
      <p:ext uri="{19B8F6BF-5375-455C-9EA6-DF929625EA0E}">
        <p15:presenceInfo xmlns:p15="http://schemas.microsoft.com/office/powerpoint/2012/main" userId="S-1-5-21-1343024091-842925246-1801674531-108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5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5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886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64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986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02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2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5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4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2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3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7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4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9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00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62885" y="2404534"/>
            <a:ext cx="8411118" cy="1646302"/>
          </a:xfrm>
        </p:spPr>
        <p:txBody>
          <a:bodyPr/>
          <a:lstStyle/>
          <a:p>
            <a:pPr algn="ctr"/>
            <a:r>
              <a:rPr lang="it-IT" dirty="0" smtClean="0"/>
              <a:t>Delocalizzazione definitiva di stalle, fienili e depositi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97735" y="4050833"/>
            <a:ext cx="8076268" cy="2743198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trasformazione da delocalizzazione temporanea a definitiva</a:t>
            </a:r>
          </a:p>
          <a:p>
            <a:pPr algn="ctr"/>
            <a:r>
              <a:rPr lang="it-IT" dirty="0" smtClean="0"/>
              <a:t>ORDINANZA DEL COMMISSARIO STRAORDINARIO N.68 DEL 5 OTTOBRE 2018</a:t>
            </a:r>
          </a:p>
          <a:p>
            <a:pPr algn="ctr"/>
            <a:r>
              <a:rPr lang="it-IT" dirty="0" smtClean="0"/>
              <a:t>(aggiornato con ordinanza n.80)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endParaRPr lang="it-IT" sz="1000" dirty="0" smtClean="0"/>
          </a:p>
          <a:p>
            <a:pPr algn="ctr"/>
            <a:endParaRPr lang="it-IT" sz="1000" dirty="0"/>
          </a:p>
          <a:p>
            <a:endParaRPr lang="it-IT" sz="1000" dirty="0" smtClean="0"/>
          </a:p>
          <a:p>
            <a:endParaRPr lang="it-IT" sz="1000" dirty="0" smtClean="0"/>
          </a:p>
          <a:p>
            <a:endParaRPr lang="it-IT" sz="1000" dirty="0"/>
          </a:p>
        </p:txBody>
      </p:sp>
      <p:pic>
        <p:nvPicPr>
          <p:cNvPr id="4" name="Immagine 3" descr="logo_con_simbolo_de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8" t="40308" r="5919" b="39868"/>
          <a:stretch>
            <a:fillRect/>
          </a:stretch>
        </p:blipFill>
        <p:spPr bwMode="auto">
          <a:xfrm>
            <a:off x="9274003" y="6308256"/>
            <a:ext cx="27813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2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Motivazione del provvedimento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Accelerazione dei tempi necessari a consentire il riavvio definitivo delle attività zootecniche in condizioni da garantire sia  la sicurezza ed il rafforzamento sismico delle strutture, sia  il benessere animale.</a:t>
            </a:r>
          </a:p>
          <a:p>
            <a:pPr algn="just"/>
            <a:r>
              <a:rPr lang="it-IT" dirty="0" smtClean="0"/>
              <a:t>contenimento dei costi a carico della pubblica amministrazione, considerato che l’intervento riguarda l’adeguamento e miglioramento delle strutture provvisorie in alternativa alla demolizione e ricostruzione in toto di quelle danneggiate previste dall’ordinanza 13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90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stalle temporanee sisma lazio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1" y="1030311"/>
            <a:ext cx="4211788" cy="253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76791" y="128791"/>
            <a:ext cx="7378568" cy="901520"/>
          </a:xfrm>
        </p:spPr>
        <p:txBody>
          <a:bodyPr/>
          <a:lstStyle/>
          <a:p>
            <a:r>
              <a:rPr lang="it-IT" sz="4500" dirty="0" smtClean="0"/>
              <a:t>TIPOLOGIA INTERVENTI</a:t>
            </a:r>
            <a:endParaRPr lang="it-IT" sz="45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9702" y="3773510"/>
            <a:ext cx="8914864" cy="1928014"/>
          </a:xfrm>
        </p:spPr>
        <p:txBody>
          <a:bodyPr>
            <a:normAutofit/>
          </a:bodyPr>
          <a:lstStyle/>
          <a:p>
            <a:pPr algn="ctr"/>
            <a:r>
              <a:rPr lang="it-IT" sz="1200" i="1" dirty="0" smtClean="0">
                <a:solidFill>
                  <a:schemeClr val="accent1">
                    <a:lumMod val="75000"/>
                  </a:schemeClr>
                </a:solidFill>
              </a:rPr>
              <a:t>RICHIESTA DI</a:t>
            </a:r>
          </a:p>
          <a:p>
            <a:pPr algn="ctr"/>
            <a:r>
              <a:rPr lang="it-IT" sz="1200" i="1" dirty="0" smtClean="0">
                <a:solidFill>
                  <a:schemeClr val="accent1">
                    <a:lumMod val="75000"/>
                  </a:schemeClr>
                </a:solidFill>
              </a:rPr>
              <a:t> ADEGUAMENTO FUNZIONALE ED EDILIZIO  VOLTO A RENDERE DEFINITIVA LA DELOCALIZZAZIONE TEMPORANREA</a:t>
            </a:r>
          </a:p>
          <a:p>
            <a:pPr algn="ctr"/>
            <a:r>
              <a:rPr lang="it-IT" sz="1200" i="1" dirty="0" smtClean="0">
                <a:solidFill>
                  <a:schemeClr val="accent1">
                    <a:lumMod val="75000"/>
                  </a:schemeClr>
                </a:solidFill>
              </a:rPr>
              <a:t>( interventi volti al contenimento energetico, rafforzamento e </a:t>
            </a:r>
          </a:p>
          <a:p>
            <a:pPr algn="ctr"/>
            <a:r>
              <a:rPr lang="it-IT" sz="1200" i="1" dirty="0" smtClean="0">
                <a:solidFill>
                  <a:schemeClr val="accent1">
                    <a:lumMod val="75000"/>
                  </a:schemeClr>
                </a:solidFill>
              </a:rPr>
              <a:t>miglioramento sismico, e opere accessorie indispensabili</a:t>
            </a:r>
          </a:p>
          <a:p>
            <a:pPr algn="ctr"/>
            <a:r>
              <a:rPr lang="it-IT" sz="1200" i="1" dirty="0" smtClean="0">
                <a:solidFill>
                  <a:schemeClr val="accent1">
                    <a:lumMod val="75000"/>
                  </a:schemeClr>
                </a:solidFill>
              </a:rPr>
              <a:t>per la prosecuzione dell’attività )</a:t>
            </a:r>
          </a:p>
          <a:p>
            <a:pPr algn="ctr"/>
            <a:endParaRPr lang="it-IT" sz="22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sz="2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logo_con_simbolo_de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8" t="40308" r="5919" b="39868"/>
          <a:stretch>
            <a:fillRect/>
          </a:stretch>
        </p:blipFill>
        <p:spPr bwMode="auto">
          <a:xfrm>
            <a:off x="9410700" y="6372225"/>
            <a:ext cx="27813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ccia circolare a destra 4"/>
          <p:cNvSpPr/>
          <p:nvPr/>
        </p:nvSpPr>
        <p:spPr>
          <a:xfrm rot="16200000">
            <a:off x="4183045" y="1659651"/>
            <a:ext cx="1797743" cy="7403197"/>
          </a:xfrm>
          <a:prstGeom prst="curvedRightArrow">
            <a:avLst>
              <a:gd name="adj1" fmla="val 25000"/>
              <a:gd name="adj2" fmla="val 50000"/>
              <a:gd name="adj3" fmla="val 29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8" name="Picture 4" descr="Risultati immagini per stalle in legno per bovi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047" y="1030311"/>
            <a:ext cx="3985624" cy="253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3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Soggetti Beneficiari :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it-IT" dirty="0" smtClean="0"/>
          </a:p>
          <a:p>
            <a:r>
              <a:rPr lang="it-IT" sz="2200" dirty="0" smtClean="0"/>
              <a:t> assegnatari di strutture provvisorie ai sensi delle ordinanze del capo della  protezione civile</a:t>
            </a:r>
          </a:p>
          <a:p>
            <a:r>
              <a:rPr lang="it-IT" sz="2200" dirty="0" smtClean="0"/>
              <a:t>Soggetti che abbiano provveduto alla delocalizzazione temporanea delle attività ai sensi del d.l.205/2016 ovvero dell’ordinanza 5 del commissario straordinario</a:t>
            </a:r>
          </a:p>
          <a:p>
            <a:pPr marL="0" indent="0">
              <a:buNone/>
            </a:pPr>
            <a:endParaRPr lang="it-IT" sz="2200" dirty="0" smtClean="0"/>
          </a:p>
          <a:p>
            <a:pPr marL="0" indent="0">
              <a:buNone/>
            </a:pPr>
            <a:endParaRPr lang="it-IT" sz="2200" dirty="0" smtClean="0"/>
          </a:p>
        </p:txBody>
      </p:sp>
      <p:pic>
        <p:nvPicPr>
          <p:cNvPr id="4" name="Immagine 3" descr="logo_con_simbolo_de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8" t="40308" r="5919" b="39868"/>
          <a:stretch>
            <a:fillRect/>
          </a:stretch>
        </p:blipFill>
        <p:spPr bwMode="auto">
          <a:xfrm>
            <a:off x="9410700" y="6372225"/>
            <a:ext cx="27813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3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Requisiti soggettivi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Imprese agricole e zootecniche proprietarie (o titolari di altro diritto reale di godimento) del terreno dove è situata la struttura temporanea</a:t>
            </a:r>
          </a:p>
          <a:p>
            <a:endParaRPr lang="it-IT" dirty="0"/>
          </a:p>
          <a:p>
            <a:r>
              <a:rPr lang="it-IT" dirty="0" smtClean="0"/>
              <a:t>Proprietari o titolari di altro diritto reale di godimento (anche non imprenditori) dell’immobile danneggiato purché lo stesso sia stato concesso in uso ad un azienda agricola o zootecnica a condizione che permanga: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a) mantenimento del precedente rapporto negoziale per due anni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b) invarianza della destinazione d’uso per 5 anni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959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CONDIZIONI E CRITERI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5448" y="1223493"/>
            <a:ext cx="9599304" cy="5318975"/>
          </a:xfrm>
        </p:spPr>
        <p:txBody>
          <a:bodyPr>
            <a:normAutofit lnSpcReduction="10000"/>
          </a:bodyPr>
          <a:lstStyle/>
          <a:p>
            <a:r>
              <a:rPr lang="it-IT" i="1" dirty="0" smtClean="0"/>
              <a:t>Il soggetto richiedente deve essere (al momento della domanda) proprietario (o titolare di altro diritto reale) dell’area dove viene effettuata la delocalizzazione</a:t>
            </a:r>
          </a:p>
          <a:p>
            <a:endParaRPr lang="it-IT" i="1" dirty="0" smtClean="0"/>
          </a:p>
          <a:p>
            <a:r>
              <a:rPr lang="it-IT" i="1" dirty="0" smtClean="0"/>
              <a:t>L’immobile ad uso produttivo danneggiato o distrutto deve avere un livello operativo che necessita di interventi superiori al rafforzamento locale</a:t>
            </a:r>
            <a:endParaRPr lang="it-IT" i="1" dirty="0"/>
          </a:p>
          <a:p>
            <a:pPr marL="0" indent="0" algn="just">
              <a:buNone/>
            </a:pPr>
            <a:endParaRPr lang="it-IT" i="1" dirty="0" smtClean="0"/>
          </a:p>
          <a:p>
            <a:pPr algn="just"/>
            <a:r>
              <a:rPr lang="it-IT" i="1" dirty="0" smtClean="0"/>
              <a:t>Si applicano in quanto compatibili e non diversamente disciplinate,  le norme dell’Ordinanza n. 13; (comprese quelle relative alla conformità urbanistica ed edilizia e all’autorizzazione sismica). In particolare il costo convenzionale è parametrato SEMPRE a 300 Euro per i metri quadri relativi superficie della struttura da realizzare, oltre agli incrementi ai costi parametrici previsti dall’allegato all’Ord.13 </a:t>
            </a:r>
          </a:p>
          <a:p>
            <a:pPr marL="0" indent="0">
              <a:buNone/>
            </a:pPr>
            <a:endParaRPr lang="it-IT" i="1" dirty="0" smtClean="0"/>
          </a:p>
          <a:p>
            <a:r>
              <a:rPr lang="it-IT" i="1" dirty="0" smtClean="0"/>
              <a:t>Il nuovo dimensionamento (SUL) è commisurato alla normativa sul «Benessere degli animali» e non alla precedente superficie (consistenza zootecnica alla data del sisma)</a:t>
            </a:r>
          </a:p>
          <a:p>
            <a:endParaRPr lang="it-IT" i="1" dirty="0"/>
          </a:p>
          <a:p>
            <a:r>
              <a:rPr lang="it-IT" i="1" dirty="0" smtClean="0"/>
              <a:t>Il richiedente deve provvedere alla demolizione del manufatto originario e rinunciare ai diritti edificatori allo stesso riconducibili</a:t>
            </a:r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i="1" dirty="0"/>
          </a:p>
        </p:txBody>
      </p:sp>
      <p:pic>
        <p:nvPicPr>
          <p:cNvPr id="11" name="Immagine 10" descr="logo_con_simbolo_de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8" t="40308" r="5919" b="39868"/>
          <a:stretch>
            <a:fillRect/>
          </a:stretch>
        </p:blipFill>
        <p:spPr bwMode="auto">
          <a:xfrm>
            <a:off x="9389912" y="6372225"/>
            <a:ext cx="27813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7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Caso particolare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47447"/>
            <a:ext cx="8596668" cy="4493916"/>
          </a:xfrm>
        </p:spPr>
        <p:txBody>
          <a:bodyPr/>
          <a:lstStyle/>
          <a:p>
            <a:r>
              <a:rPr lang="it-IT" dirty="0" smtClean="0"/>
              <a:t>Se l’unità danneggiata  è ubicata in un edificio con più unità immobiliari:</a:t>
            </a:r>
          </a:p>
          <a:p>
            <a:endParaRPr lang="it-IT" dirty="0"/>
          </a:p>
          <a:p>
            <a:r>
              <a:rPr lang="it-IT" dirty="0" smtClean="0"/>
              <a:t>- no demolizione</a:t>
            </a:r>
          </a:p>
          <a:p>
            <a:r>
              <a:rPr lang="it-IT" dirty="0" smtClean="0"/>
              <a:t>- all’edificio danneggiato viene comunque garantito l’intervento sulle parti strutturali</a:t>
            </a:r>
          </a:p>
          <a:p>
            <a:r>
              <a:rPr lang="it-IT" dirty="0" smtClean="0"/>
              <a:t>- il proprietario dell’unità danneggiata oggetto di delocalizzazione (stalla originaria) rinuncia alle opere di finitura.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ESEMPIO:</a:t>
            </a:r>
          </a:p>
          <a:p>
            <a:pPr marL="0" indent="0">
              <a:buNone/>
            </a:pPr>
            <a:r>
              <a:rPr lang="it-IT" dirty="0" smtClean="0"/>
              <a:t>     Stalla ubicata a piano terra e abitazione al primo piano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238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Ricostruzione definitiva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u="sng" dirty="0" smtClean="0"/>
              <a:t>In alternativa </a:t>
            </a:r>
            <a:r>
              <a:rPr lang="it-IT" dirty="0" smtClean="0"/>
              <a:t>ai lavori di adeguamento funzionale possono essere concessi contributi per la ricostruzione totale di una nuova struttura sia nell’area di sedime di quella temporanea, sia in altra area di proprietà quando: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AutoNum type="alphaLcParenR"/>
            </a:pPr>
            <a:r>
              <a:rPr lang="it-IT" dirty="0" smtClean="0"/>
              <a:t>l’adeguamento funzionale risulti antieconomico</a:t>
            </a:r>
          </a:p>
          <a:p>
            <a:pPr>
              <a:buAutoNum type="alphaLcParenR"/>
            </a:pPr>
            <a:r>
              <a:rPr lang="it-IT" dirty="0" smtClean="0"/>
              <a:t>I lavori di adeguamento non possano essere confacenti all’obiettivo di assicurare un intervento durevole sotto il profilo strutturale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794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tabella raccordo superficie/numero capi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2" y="2060813"/>
            <a:ext cx="7866487" cy="31725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28884466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2332</TotalTime>
  <Words>525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Sfaccettatura</vt:lpstr>
      <vt:lpstr>Delocalizzazione definitiva di stalle, fienili e depositi</vt:lpstr>
      <vt:lpstr>Motivazione del provvedimento</vt:lpstr>
      <vt:lpstr>TIPOLOGIA INTERVENTI</vt:lpstr>
      <vt:lpstr> Soggetti Beneficiari : </vt:lpstr>
      <vt:lpstr>Requisiti soggettivi  </vt:lpstr>
      <vt:lpstr>CONDIZIONI E CRITERI </vt:lpstr>
      <vt:lpstr>Caso particolare</vt:lpstr>
      <vt:lpstr>Ricostruzione definitiva</vt:lpstr>
      <vt:lpstr>tabella raccordo superficie/numero capi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Delocalizzazione Temporanea di stalle, fienili e depositi</dc:title>
  <dc:creator>Maria Paola Gorgoni</dc:creator>
  <cp:lastModifiedBy>Francesco Perrone</cp:lastModifiedBy>
  <cp:revision>61</cp:revision>
  <cp:lastPrinted>2018-04-09T07:46:21Z</cp:lastPrinted>
  <dcterms:created xsi:type="dcterms:W3CDTF">2018-01-30T08:55:27Z</dcterms:created>
  <dcterms:modified xsi:type="dcterms:W3CDTF">2019-07-05T11:04:33Z</dcterms:modified>
</cp:coreProperties>
</file>